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420" r:id="rId3"/>
    <p:sldId id="421" r:id="rId4"/>
    <p:sldId id="422" r:id="rId5"/>
    <p:sldId id="423" r:id="rId6"/>
    <p:sldId id="418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84" y="2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547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0" y="-2011680"/>
            <a:ext cx="5486400" cy="5486400"/>
          </a:xfrm>
          <a:prstGeom prst="ellipse">
            <a:avLst/>
          </a:prstGeom>
          <a:solidFill>
            <a:srgbClr val="C9A84C">
              <a:alpha val="10000"/>
            </a:srgbClr>
          </a:solidFill>
          <a:ln w="12700">
            <a:solidFill>
              <a:srgbClr val="C9A84C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418320" y="-822960"/>
            <a:ext cx="3291840" cy="3291840"/>
          </a:xfrm>
          <a:prstGeom prst="ellipse">
            <a:avLst/>
          </a:prstGeom>
          <a:solidFill>
            <a:srgbClr val="C9A84C">
              <a:alpha val="16000"/>
            </a:srgbClr>
          </a:solidFill>
          <a:ln w="12700">
            <a:solidFill>
              <a:srgbClr val="C9A84C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463040" y="5120640"/>
            <a:ext cx="3291840" cy="3291840"/>
          </a:xfrm>
          <a:prstGeom prst="ellipse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>
                <a:alpha val="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716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kern="0" spc="12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SURATWWALA BUSINESS GROUP LIMITED</a:t>
            </a:r>
            <a:endParaRPr lang="en-US" sz="2500" dirty="0">
              <a:latin typeface="Cambria" panose="020405030504060302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94360" y="2048256"/>
            <a:ext cx="658368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194560"/>
            <a:ext cx="9144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Samruddhi Season 3  |  Nav Bharat ka Caravan</a:t>
            </a:r>
            <a:endParaRPr lang="en-US" sz="1600" dirty="0">
              <a:latin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4360" y="2706624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9DB4C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INVESTOR PRESENTATION  |  JUNE 2026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94360" y="3703320"/>
            <a:ext cx="1325880" cy="320040"/>
          </a:xfrm>
          <a:prstGeom prst="roundRect">
            <a:avLst>
              <a:gd name="adj" fmla="val 14286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370332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BSE: 543218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029968" y="3703320"/>
            <a:ext cx="1325880" cy="320040"/>
          </a:xfrm>
          <a:prstGeom prst="roundRect">
            <a:avLst>
              <a:gd name="adj" fmla="val 14286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029968" y="370332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NSE: SBGLP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94360" y="610819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FA8C0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Presented by: Manish Kasliwal, Chief Financial Officer</a:t>
            </a:r>
            <a:endParaRPr lang="en-US" sz="9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Disclaimer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Please read before proceeding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2920" y="1115568"/>
            <a:ext cx="11155680" cy="5166360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353312"/>
            <a:ext cx="1060704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This presentation has been prepared solely for information purposes.</a:t>
            </a:r>
            <a:endParaRPr lang="en-US" sz="12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The information contained herein is based on publicly available information and audited financial statements of the Company.</a:t>
            </a:r>
            <a:endParaRPr lang="en-US" sz="12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Certain statements may contain forward-looking information. Actual results may differ materially depending on market conditions, regulatory developments, project approvals and other factors.</a:t>
            </a:r>
            <a:endParaRPr lang="en-US" sz="12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Nothing contained herein shall constitute an offer or invitation to buy or sell securities.</a:t>
            </a:r>
            <a:endParaRPr lang="en-US" sz="12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This presentation should be read together with the Company's publicly disclosed financial statements and regulatory filings.</a:t>
            </a:r>
            <a:endParaRPr lang="en-US" sz="12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Suratwwala Business Group Limited does not undertake any obligation to update any forward-looking statements or information contained herein.</a:t>
            </a:r>
            <a:endParaRPr lang="en-US" sz="12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This presentation is for the exclusive use of the intended recipient and must not be reproduced or distributed without prior written consent.</a:t>
            </a:r>
            <a:endParaRPr lang="en-US" sz="125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Company Overview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Pune-based listed Real Estate and Renewable Energy Platform |  Established 2008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078992"/>
            <a:ext cx="3749040" cy="5212080"/>
          </a:xfrm>
          <a:prstGeom prst="roundRect">
            <a:avLst>
              <a:gd name="adj" fmla="val 1951"/>
            </a:avLst>
          </a:prstGeom>
          <a:solidFill>
            <a:srgbClr val="EEF3FB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21792" y="1234440"/>
            <a:ext cx="1828800" cy="246888"/>
          </a:xfrm>
          <a:prstGeom prst="roundRect">
            <a:avLst>
              <a:gd name="adj" fmla="val 14815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21792" y="1234440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ESTABLISHED PLATFORM</a:t>
            </a:r>
            <a:endParaRPr lang="en-US" sz="800" dirty="0">
              <a:latin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21792" y="1591056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 Estate</a:t>
            </a:r>
            <a:endParaRPr lang="en-US" sz="1500" dirty="0">
              <a:latin typeface="Cambria" panose="020405030504060302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21792" y="2029968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Commercial Development — SMP/TOD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Residential Development — Prabhat Road (sanction received) &amp; Kasar Amboli (EC received)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Asset Monetisation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Strategic Land Bank ~</a:t>
            </a:r>
            <a:r>
              <a:rPr lang="en-US" sz="1150" b="1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180 Acres Across Pune Growth Corridors</a:t>
            </a:r>
            <a:endParaRPr lang="en-US" sz="1150" b="1" dirty="0">
              <a:latin typeface="Cambria" panose="020405030504060302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343400" y="1078992"/>
            <a:ext cx="3749040" cy="5212080"/>
          </a:xfrm>
          <a:prstGeom prst="roundRect">
            <a:avLst>
              <a:gd name="adj" fmla="val 1951"/>
            </a:avLst>
          </a:prstGeom>
          <a:solidFill>
            <a:srgbClr val="EBF5E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07992" y="1234440"/>
            <a:ext cx="1828800" cy="246888"/>
          </a:xfrm>
          <a:prstGeom prst="roundRect">
            <a:avLst>
              <a:gd name="adj" fmla="val 14815"/>
            </a:avLst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07992" y="1234440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GROWING PLATFORM</a:t>
            </a:r>
            <a:endParaRPr lang="en-US" sz="800" dirty="0">
              <a:latin typeface="Cambria" panose="020405030504060302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07992" y="1591056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Renewable Energy</a:t>
            </a:r>
            <a:endParaRPr lang="en-US" sz="1500" dirty="0">
              <a:latin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507992" y="2029968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Solar EPC Execution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Captive &amp; Distributed Solar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Operating PPA Assets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Subsidiary: SNER Pvt. Ltd.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9600" y="1078992"/>
            <a:ext cx="3429000" cy="521208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394192" y="1234440"/>
            <a:ext cx="1828800" cy="246888"/>
          </a:xfrm>
          <a:prstGeom prst="roundRect">
            <a:avLst>
              <a:gd name="adj" fmla="val 14815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394192" y="1234440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EVOLUTION &amp; MILESTONES</a:t>
            </a:r>
            <a:endParaRPr lang="en-US" sz="800" dirty="0">
              <a:latin typeface="Cambria" panose="020405030504060302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94192" y="1591056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Asset Accumulation to Scaled Execution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94192" y="2039112"/>
            <a:ext cx="201168" cy="201168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631936" y="19933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2008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253728" y="19933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Company incorporated — development vision and land accumulation strategy established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394192" y="2715768"/>
            <a:ext cx="201168" cy="201168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631936" y="2670048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2020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9253728" y="2670048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Listed on BSE SME Exchange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394192" y="3392424"/>
            <a:ext cx="201168" cy="201168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631936" y="3346704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2023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253728" y="334670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Migrated to NSE &amp; BSE Main Board — governance infrastructure materially strengthened: IFC, RPT framework, treasury controls and audit systems established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394192" y="4069080"/>
            <a:ext cx="201168" cy="201168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631936" y="4023360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2025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9253728" y="402336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SNER incorporated (2022); converted to Pvt. Ltd. (2024); Solar EPC platform scaled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8394192" y="4745736"/>
            <a:ext cx="201168" cy="201168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631936" y="470001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2026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253728" y="470001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Solar EPC scaled to ₹54 Cr+ revenue; Net Worth crosses ₹110 Cr — FY26 Revenue of ₹143 Cr vs ₹10.75 Cr at listing (FY20)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394192" y="5422392"/>
            <a:ext cx="201168" cy="201168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631936" y="537667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2026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9253728" y="537667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Net Worth crosses ₹110 Cr</a:t>
            </a:r>
            <a:endParaRPr lang="en-US" sz="9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Evolution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strategic asset accumulation to scaled execution and monetisation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1024128"/>
            <a:ext cx="11247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"The Company spent over a decade building a strategic development base through ownership and Development Agreements, and is now in the execution and monetisation phase across Real Estate and Renewable Energy."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57200" y="1609344"/>
            <a:ext cx="3547872" cy="4224528"/>
          </a:xfrm>
          <a:prstGeom prst="roundRect">
            <a:avLst>
              <a:gd name="adj" fmla="val 2062"/>
            </a:avLst>
          </a:prstGeom>
          <a:solidFill>
            <a:srgbClr val="EEF3FB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" y="1764792"/>
            <a:ext cx="365760" cy="365760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17647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60704" y="1764792"/>
            <a:ext cx="27980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Asset Accumulation Phase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1792" y="2185416"/>
            <a:ext cx="3218688" cy="25603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" y="2185416"/>
            <a:ext cx="3218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2008 – 2020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21792" y="2523744"/>
            <a:ext cx="3218688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Company incorporated — development vision established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Land rights secured through ownership and Development Agreements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~180 acres accumulated across Pune growth corridors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Minimal revenue — focused on building the development base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Listed on BSE SME Exchange in August 2020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059936" y="34381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&gt;&gt;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178808" y="1609344"/>
            <a:ext cx="3547872" cy="4224528"/>
          </a:xfrm>
          <a:prstGeom prst="roundRect">
            <a:avLst>
              <a:gd name="adj" fmla="val 2062"/>
            </a:avLst>
          </a:prstGeom>
          <a:solidFill>
            <a:srgbClr val="F0F7EE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343400" y="1764792"/>
            <a:ext cx="365760" cy="365760"/>
          </a:xfrm>
          <a:prstGeom prst="ellipse">
            <a:avLst/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343400" y="17647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782312" y="1764792"/>
            <a:ext cx="27980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Listing &amp; Institutionalisation Phase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343400" y="2185416"/>
            <a:ext cx="3218688" cy="256032"/>
          </a:xfrm>
          <a:prstGeom prst="rect">
            <a:avLst/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43400" y="2185416"/>
            <a:ext cx="3218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2020 – 2023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343400" y="2523744"/>
            <a:ext cx="3218688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BSE SME listing — first Pune real estate company on SME platform - FY20: Revenue ₹10.75 Cr | PAT ₹0.45 Cr | Net Worth ₹13.96 Cr 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Governance, compliance and financial reporting frameworks built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scale-up across Real Estate and early Solar EPC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Successfully migrated to NSE &amp; BSE Main Board in 2023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SNER incorporated as Solar EPC and PPA subsidiary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781544" y="34381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&gt;&gt;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900416" y="1609344"/>
            <a:ext cx="3547872" cy="4224528"/>
          </a:xfrm>
          <a:prstGeom prst="roundRect">
            <a:avLst>
              <a:gd name="adj" fmla="val 2062"/>
            </a:avLst>
          </a:prstGeom>
          <a:solidFill>
            <a:srgbClr val="EBF5EF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065008" y="1764792"/>
            <a:ext cx="365760" cy="365760"/>
          </a:xfrm>
          <a:prstGeom prst="ellipse">
            <a:avLst/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65008" y="17647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503920" y="1764792"/>
            <a:ext cx="27980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Execution &amp; Monetisation Phase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065008" y="2185416"/>
            <a:ext cx="3218688" cy="256032"/>
          </a:xfrm>
          <a:prstGeom prst="rect">
            <a:avLst/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65008" y="2185416"/>
            <a:ext cx="3218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2023 Onwards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065008" y="2523744"/>
            <a:ext cx="3218688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FY26: Revenue ₹142.99 Cr | PAT ₹37.90 Cr | Net Worth ₹110.41 Cr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SMP/TOD — active monetisation and ongoing execution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Solar EPC scaled to ₹54 Cr+ revenue in first full year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Residential pipeline advancing: Prabhat Road and Kasar Amboli</a:t>
            </a:r>
            <a:endParaRPr lang="en-US" sz="10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Governance infrastructure materially strengthened</a:t>
            </a:r>
            <a:endParaRPr lang="en-US" sz="105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SBGL at a Glance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Listed on NSE &amp; BSE Main Board  |  Established 2008  |  Pune-focused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261872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3504" y="1408176"/>
            <a:ext cx="310896" cy="310896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3504" y="14081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1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5840" y="1399032"/>
            <a:ext cx="28254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Listed Entity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3504" y="1755648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03504" y="1847088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NSE &amp; BSE Main Board (BSE: 543218 | NSE: SBGLP). Successfully migrated from BSE SME platform to BSE &amp; NSE Main Board in 2023.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160520" y="1261872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06824" y="1408176"/>
            <a:ext cx="310896" cy="310896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306824" y="14081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2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709160" y="1399032"/>
            <a:ext cx="28254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Commercial Real Estate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306824" y="1755648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306824" y="1847088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Flagship project: Suratwwala Mark Plazzo (SMP/TOD), Hinjewadi, Pune. Proven delivery and monetisation track record.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863840" y="1261872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010144" y="1408176"/>
            <a:ext cx="310896" cy="310896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010144" y="14081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3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412480" y="1399032"/>
            <a:ext cx="28254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Delivered Projects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010144" y="1755648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010144" y="1847088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Successfully delivered and monetised Mark Plazzo A and Mark Plazzo B, demonstrating execution capability.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57200" y="2889504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3504" y="3035808"/>
            <a:ext cx="310896" cy="310896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03504" y="30358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4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005840" y="3026664"/>
            <a:ext cx="28254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Residential Pipeline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03504" y="3383280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03504" y="3474720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Prabhat Road — building sanction received. Kasar Amboli — environmental clearance received. Premium residential entry.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160520" y="2889504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306824" y="3035808"/>
            <a:ext cx="310896" cy="310896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306824" y="30358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5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709160" y="3026664"/>
            <a:ext cx="28254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Renewable Energy (SNER)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4306824" y="3383280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4306824" y="3474720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Solar EPC and PPA platform. First full year of scale-up in FY26. ~₹100 Cr of projects under execution.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863840" y="2889504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8010144" y="3035808"/>
            <a:ext cx="310896" cy="310896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010144" y="30358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6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8412480" y="3026664"/>
            <a:ext cx="28254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Strategic Land Bank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8010144" y="3383280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010144" y="3474720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~180 acres of land holdings across Pune growth corridors — long-term development potential.</a:t>
            </a:r>
            <a:endParaRPr lang="en-US" sz="105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229600" y="-2011680"/>
            <a:ext cx="5486400" cy="5486400"/>
          </a:xfrm>
          <a:prstGeom prst="ellipse">
            <a:avLst/>
          </a:prstGeom>
          <a:solidFill>
            <a:srgbClr val="C9A84C">
              <a:alpha val="10000"/>
            </a:srgbClr>
          </a:solidFill>
          <a:ln w="12700">
            <a:solidFill>
              <a:srgbClr val="C9A84C">
                <a:alpha val="2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9418320" y="-822960"/>
            <a:ext cx="3291840" cy="3291840"/>
          </a:xfrm>
          <a:prstGeom prst="ellipse">
            <a:avLst/>
          </a:prstGeom>
          <a:solidFill>
            <a:srgbClr val="C9A84C">
              <a:alpha val="16000"/>
            </a:srgbClr>
          </a:solidFill>
          <a:ln w="12700">
            <a:solidFill>
              <a:srgbClr val="C9A84C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mbria" panose="020405030504060302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-1463040" y="5120640"/>
            <a:ext cx="3291840" cy="3291840"/>
          </a:xfrm>
          <a:prstGeom prst="ellipse">
            <a:avLst/>
          </a:prstGeom>
          <a:solidFill>
            <a:srgbClr val="FFFFFF">
              <a:alpha val="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48640"/>
            <a:ext cx="1124712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mbria"/>
              </a:rPr>
              <a:t>SBGL in Numbers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15568"/>
            <a:ext cx="11247120" cy="28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C9A84C"/>
                </a:solidFill>
                <a:latin typeface="Cambria"/>
              </a:rPr>
              <a:t>The Platform at a Glance  |  FY26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650000"/>
            <a:ext cx="5394960" cy="2057400"/>
          </a:xfrm>
          <a:prstGeom prst="roundRect">
            <a:avLst>
              <a:gd name="adj" fmla="val 5000"/>
            </a:avLst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mbria" panose="0204050305040603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900000"/>
            <a:ext cx="5394960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5400" b="1" dirty="0">
                <a:solidFill>
                  <a:schemeClr val="accent2"/>
                </a:solidFill>
                <a:latin typeface="Cambria"/>
              </a:rPr>
              <a:t>180</a:t>
            </a:r>
            <a:r>
              <a:rPr sz="5400" b="1" dirty="0">
                <a:solidFill>
                  <a:srgbClr val="FFFFFF"/>
                </a:solidFill>
                <a:latin typeface="Cambria"/>
              </a:rPr>
              <a:t> </a:t>
            </a:r>
            <a:r>
              <a:rPr sz="2200" b="0" i="1" dirty="0">
                <a:solidFill>
                  <a:srgbClr val="8FA8C0"/>
                </a:solidFill>
                <a:latin typeface="Cambria"/>
              </a:rPr>
              <a:t>Acres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7200" y="2980000"/>
            <a:ext cx="48949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 dirty="0">
                <a:solidFill>
                  <a:srgbClr val="FFFFFF"/>
                </a:solidFill>
                <a:latin typeface="Cambria" panose="02040503050406030204" pitchFamily="18" charset="0"/>
              </a:rPr>
              <a:t>Strategic Land Bank Across Pune Growth Corridors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650000"/>
            <a:ext cx="5394960" cy="2057400"/>
          </a:xfrm>
          <a:prstGeom prst="roundRect">
            <a:avLst>
              <a:gd name="adj" fmla="val 5000"/>
            </a:avLst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09360" y="1900000"/>
            <a:ext cx="5394960" cy="9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Cambria"/>
              </a:rPr>
              <a:t>₹143 </a:t>
            </a:r>
            <a:r>
              <a:rPr sz="2200" b="0" i="1">
                <a:solidFill>
                  <a:srgbClr val="8FA8C0"/>
                </a:solidFill>
                <a:latin typeface="Cambria"/>
              </a:rPr>
              <a:t>Crore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9360" y="2980000"/>
            <a:ext cx="48949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 dirty="0">
                <a:solidFill>
                  <a:srgbClr val="FFFFFF"/>
                </a:solidFill>
                <a:latin typeface="Cambria" panose="02040503050406030204" pitchFamily="18" charset="0"/>
              </a:rPr>
              <a:t>FY26 Consolidated Revenue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164600"/>
            <a:ext cx="5394960" cy="2057400"/>
          </a:xfrm>
          <a:prstGeom prst="roundRect">
            <a:avLst>
              <a:gd name="adj" fmla="val 5000"/>
            </a:avLst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mbria" panose="0204050305040603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4414600"/>
            <a:ext cx="5394960" cy="9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5400" b="1">
                <a:solidFill>
                  <a:srgbClr val="C9A84C"/>
                </a:solidFill>
                <a:latin typeface="Cambria"/>
              </a:rPr>
              <a:t>₹110 </a:t>
            </a:r>
            <a:r>
              <a:rPr sz="2200" b="0" i="1">
                <a:solidFill>
                  <a:srgbClr val="8FA8C0"/>
                </a:solidFill>
                <a:latin typeface="Cambria"/>
              </a:rPr>
              <a:t>Crore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7200" y="5494600"/>
            <a:ext cx="48949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 dirty="0">
                <a:solidFill>
                  <a:srgbClr val="FFFFFF"/>
                </a:solidFill>
                <a:latin typeface="Cambria" panose="02040503050406030204" pitchFamily="18" charset="0"/>
              </a:rPr>
              <a:t>Net Worth — Built Entirely Through Retained Earnings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4164600"/>
            <a:ext cx="5394960" cy="2057400"/>
          </a:xfrm>
          <a:prstGeom prst="roundRect">
            <a:avLst>
              <a:gd name="adj" fmla="val 5000"/>
            </a:avLst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mbria" panose="0204050305040603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9360" y="4414600"/>
            <a:ext cx="5394960" cy="9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5400" b="1">
                <a:solidFill>
                  <a:srgbClr val="6FBF9E"/>
                </a:solidFill>
                <a:latin typeface="Cambria"/>
              </a:rPr>
              <a:t>₹54 </a:t>
            </a:r>
            <a:r>
              <a:rPr sz="2200" b="0" i="1">
                <a:solidFill>
                  <a:srgbClr val="8FA8C0"/>
                </a:solidFill>
                <a:latin typeface="Cambria"/>
              </a:rPr>
              <a:t>Crore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59360" y="5494600"/>
            <a:ext cx="48949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 dirty="0">
                <a:solidFill>
                  <a:srgbClr val="FFFFFF"/>
                </a:solidFill>
                <a:latin typeface="Cambria" panose="02040503050406030204" pitchFamily="18" charset="0"/>
              </a:rPr>
              <a:t>Solar EPC Revenue — First Full Year of 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02000"/>
            <a:ext cx="11247120" cy="28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i="1">
                <a:solidFill>
                  <a:srgbClr val="C9A84C"/>
                </a:solidFill>
                <a:latin typeface="Cambria"/>
              </a:rPr>
              <a:t>A decade of land accumulation. A platform now delivering scale, profitability and a second growth engine.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FY26 Performance Snapshot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Year ended 31 March 2026  |  Consolidated  |  INR Crore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11480" y="1207008"/>
            <a:ext cx="3493008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2920" y="1280160"/>
            <a:ext cx="3310128" cy="6671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₹142.99 Cr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" y="1957548"/>
            <a:ext cx="3310128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Revenue from Operations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2920" y="2318918"/>
            <a:ext cx="3310128" cy="250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FY26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913632" y="1207008"/>
            <a:ext cx="3493008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005072" y="1280160"/>
            <a:ext cx="3310128" cy="6671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₹53.55 Cr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005072" y="1957548"/>
            <a:ext cx="3310128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EBITDA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005072" y="2318918"/>
            <a:ext cx="3310128" cy="250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FY26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415784" y="1207008"/>
            <a:ext cx="3493008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507224" y="1280160"/>
            <a:ext cx="3310128" cy="6671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₹51.19 Cr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507224" y="1957548"/>
            <a:ext cx="3310128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Profit Before Tax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507224" y="2318918"/>
            <a:ext cx="3310128" cy="250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FY26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11480" y="2798064"/>
            <a:ext cx="3493008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02920" y="2871216"/>
            <a:ext cx="3310128" cy="6671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₹37.90 Cr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02920" y="3548604"/>
            <a:ext cx="3310128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Profit After Tax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02920" y="3909974"/>
            <a:ext cx="3310128" cy="250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FY26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913632" y="2798064"/>
            <a:ext cx="3493008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005072" y="2871216"/>
            <a:ext cx="3310128" cy="6671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₹110.41 Cr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005072" y="3548604"/>
            <a:ext cx="3310128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Net Worth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005072" y="3909974"/>
            <a:ext cx="3310128" cy="250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31 Mar 2026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7415784" y="2798064"/>
            <a:ext cx="3493008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507224" y="2871216"/>
            <a:ext cx="3310128" cy="6671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₹262.98 Cr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507224" y="3548604"/>
            <a:ext cx="3310128" cy="3891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Total Assets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507224" y="3909974"/>
            <a:ext cx="3310128" cy="250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31 Mar 2026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Unmodified audit opinion received on standalone and consolidated financials statements for FY26</a:t>
            </a:r>
            <a:endParaRPr lang="en-US" sz="950" dirty="0">
              <a:latin typeface="Cambria" panose="02040503050406030204" pitchFamily="18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62478" y="4444782"/>
            <a:ext cx="10497312" cy="1389888"/>
          </a:xfrm>
          <a:prstGeom prst="roundRect">
            <a:avLst>
              <a:gd name="adj" fmla="val 6000"/>
            </a:avLst>
          </a:prstGeom>
          <a:solidFill>
            <a:srgbClr val="EC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mbria" panose="020405030504060302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2920" y="4607274"/>
            <a:ext cx="2671496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IN" sz="2000" b="1" dirty="0">
                <a:solidFill>
                  <a:srgbClr val="1B5E4A"/>
                </a:solidFill>
                <a:latin typeface="Cambria"/>
              </a:rPr>
              <a:t>No Default</a:t>
            </a:r>
            <a:endParaRPr sz="2000" b="1" dirty="0">
              <a:solidFill>
                <a:srgbClr val="1B5E4A"/>
              </a:solidFill>
              <a:latin typeface="Cambri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1586" y="5102921"/>
            <a:ext cx="1871283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n-IN" sz="1300" dirty="0">
                <a:solidFill>
                  <a:srgbClr val="1F2937"/>
                </a:solidFill>
                <a:latin typeface="Cambria" panose="02040503050406030204" pitchFamily="18" charset="0"/>
              </a:rPr>
              <a:t>On Any Borrowing Facility</a:t>
            </a:r>
            <a:endParaRPr sz="1300" dirty="0">
              <a:solidFill>
                <a:srgbClr val="1F2937"/>
              </a:solidFill>
              <a:latin typeface="Cambria" panose="020405030504060302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23881" y="5500116"/>
            <a:ext cx="272510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i="1" dirty="0">
                <a:solidFill>
                  <a:srgbClr val="9CA3AF"/>
                </a:solidFill>
                <a:latin typeface="Cambria" panose="02040503050406030204" pitchFamily="18" charset="0"/>
              </a:rPr>
              <a:t>FY26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242267-31B9-5E52-E2D2-348BA86F82DA}"/>
              </a:ext>
            </a:extLst>
          </p:cNvPr>
          <p:cNvSpPr txBox="1"/>
          <p:nvPr/>
        </p:nvSpPr>
        <p:spPr>
          <a:xfrm>
            <a:off x="4005072" y="4607274"/>
            <a:ext cx="2671496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dirty="0">
                <a:solidFill>
                  <a:srgbClr val="1B5E4A"/>
                </a:solidFill>
                <a:latin typeface="Cambria"/>
              </a:rPr>
              <a:t>~</a:t>
            </a:r>
            <a:r>
              <a:rPr lang="en-IN" sz="2000" b="1" dirty="0">
                <a:solidFill>
                  <a:srgbClr val="1B5E4A"/>
                </a:solidFill>
                <a:latin typeface="Cambria"/>
              </a:rPr>
              <a:t>38</a:t>
            </a:r>
            <a:r>
              <a:rPr sz="2000" b="1" dirty="0">
                <a:solidFill>
                  <a:srgbClr val="1B5E4A"/>
                </a:solidFill>
                <a:latin typeface="Cambria"/>
              </a:rPr>
              <a:t>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A4EF509-D8FF-3E7A-8D49-41C8FC3206DD}"/>
              </a:ext>
            </a:extLst>
          </p:cNvPr>
          <p:cNvSpPr txBox="1"/>
          <p:nvPr/>
        </p:nvSpPr>
        <p:spPr>
          <a:xfrm>
            <a:off x="6779172" y="4536645"/>
            <a:ext cx="453164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IN" sz="2000" b="1" dirty="0">
                <a:solidFill>
                  <a:srgbClr val="1B5E4A"/>
                </a:solidFill>
                <a:latin typeface="Cambria"/>
              </a:rPr>
              <a:t>ROE~ 42%      ROCE ~</a:t>
            </a:r>
            <a:r>
              <a:rPr sz="2000" b="1" dirty="0">
                <a:solidFill>
                  <a:srgbClr val="1B5E4A"/>
                </a:solidFill>
                <a:latin typeface="Cambria"/>
              </a:rPr>
              <a:t>3</a:t>
            </a:r>
            <a:r>
              <a:rPr lang="en-IN" sz="2000" b="1" dirty="0">
                <a:solidFill>
                  <a:srgbClr val="1B5E4A"/>
                </a:solidFill>
                <a:latin typeface="Cambria"/>
              </a:rPr>
              <a:t>2</a:t>
            </a:r>
            <a:r>
              <a:rPr sz="2000" b="1" dirty="0">
                <a:solidFill>
                  <a:srgbClr val="1B5E4A"/>
                </a:solidFill>
                <a:latin typeface="Cambria"/>
              </a:rPr>
              <a:t>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D6812B1-543E-D0E4-1760-217592555849}"/>
              </a:ext>
            </a:extLst>
          </p:cNvPr>
          <p:cNvSpPr txBox="1"/>
          <p:nvPr/>
        </p:nvSpPr>
        <p:spPr>
          <a:xfrm>
            <a:off x="4636267" y="5077542"/>
            <a:ext cx="1317669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n-IN" sz="1300" dirty="0">
                <a:solidFill>
                  <a:srgbClr val="1F2937"/>
                </a:solidFill>
                <a:latin typeface="Cambria" panose="02040503050406030204" pitchFamily="18" charset="0"/>
              </a:rPr>
              <a:t>Solar Contribution</a:t>
            </a:r>
            <a:endParaRPr sz="1300" dirty="0">
              <a:solidFill>
                <a:srgbClr val="1F2937"/>
              </a:solidFill>
              <a:latin typeface="Cambria" panose="020405030504060302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35CB89-9197-E95A-B301-E21938711E30}"/>
              </a:ext>
            </a:extLst>
          </p:cNvPr>
          <p:cNvSpPr txBox="1"/>
          <p:nvPr/>
        </p:nvSpPr>
        <p:spPr>
          <a:xfrm>
            <a:off x="8095687" y="5049358"/>
            <a:ext cx="2372617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IN" sz="1300" dirty="0">
                <a:solidFill>
                  <a:srgbClr val="1F2937"/>
                </a:solidFill>
                <a:latin typeface="Cambria" panose="02040503050406030204" pitchFamily="18" charset="0"/>
              </a:rPr>
              <a:t>Return Ratios </a:t>
            </a:r>
            <a:endParaRPr sz="1300" dirty="0">
              <a:solidFill>
                <a:srgbClr val="1F2937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Three-Year Financial Performance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FY24 – FY26  |  Consolidated  |  INR Crore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4" name="Shape 19"/>
          <p:cNvSpPr/>
          <p:nvPr/>
        </p:nvSpPr>
        <p:spPr>
          <a:xfrm>
            <a:off x="4083680" y="5440680"/>
            <a:ext cx="4000000" cy="896112"/>
          </a:xfrm>
          <a:prstGeom prst="roundRect">
            <a:avLst>
              <a:gd name="adj" fmla="val 8163"/>
            </a:avLst>
          </a:prstGeom>
          <a:solidFill>
            <a:srgbClr val="F0F4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4083680" y="5513832"/>
            <a:ext cx="4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EBITDA Margin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4083680" y="5769864"/>
            <a:ext cx="400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~37% (FY26)  |  PAT Margin ~26%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411480" y="6510528"/>
            <a:ext cx="11338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Financial performance reflects project execution cycles inherent to Real Estate and EPC businesses. FY25 was a consolidation year.</a:t>
            </a:r>
            <a:endParaRPr lang="en-US" sz="900" dirty="0">
              <a:latin typeface="Cambria" panose="02040503050406030204" pitchFamily="18" charset="0"/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411480" y="1115568"/>
          <a:ext cx="11338560" cy="420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8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0000">
                <a:tc>
                  <a:txBody>
                    <a:bodyPr/>
                    <a:lstStyle/>
                    <a:p>
                      <a:pPr algn="l"/>
                      <a:r>
                        <a:rPr sz="1400" b="1" i="0" dirty="0">
                          <a:solidFill>
                            <a:srgbClr val="FFFFFF"/>
                          </a:solidFill>
                          <a:latin typeface="Cambria"/>
                        </a:rPr>
                        <a:t>Metric</a:t>
                      </a:r>
                    </a:p>
                  </a:txBody>
                  <a:tcPr marL="137160" marR="137160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>
                          <a:solidFill>
                            <a:srgbClr val="FFFFFF"/>
                          </a:solidFill>
                          <a:latin typeface="Cambria"/>
                        </a:rPr>
                        <a:t>FY24</a:t>
                      </a:r>
                    </a:p>
                  </a:txBody>
                  <a:tcPr marL="137160" marR="137160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>
                          <a:solidFill>
                            <a:srgbClr val="FFFFFF"/>
                          </a:solidFill>
                          <a:latin typeface="Cambria"/>
                        </a:rPr>
                        <a:t>FY25</a:t>
                      </a:r>
                    </a:p>
                  </a:txBody>
                  <a:tcPr marL="137160" marR="137160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>
                          <a:solidFill>
                            <a:srgbClr val="FFFFFF"/>
                          </a:solidFill>
                          <a:latin typeface="Cambria"/>
                        </a:rPr>
                        <a:t>FY26</a:t>
                      </a:r>
                    </a:p>
                  </a:txBody>
                  <a:tcPr marL="137160" marR="137160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>
                          <a:solidFill>
                            <a:srgbClr val="FFFFFF"/>
                          </a:solidFill>
                          <a:latin typeface="Cambria"/>
                        </a:rPr>
                        <a:t>Trend</a:t>
                      </a:r>
                    </a:p>
                  </a:txBody>
                  <a:tcPr marL="137160" marR="137160" anchor="ctr"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5000">
                <a:tc>
                  <a:txBody>
                    <a:bodyPr/>
                    <a:lstStyle/>
                    <a:p>
                      <a:pPr algn="l"/>
                      <a:r>
                        <a:rPr sz="14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Revenue (₹ Cr)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72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36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143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1" dirty="0">
                          <a:solidFill>
                            <a:srgbClr val="1B5E4A"/>
                          </a:solidFill>
                          <a:latin typeface="Cambria" panose="02040503050406030204" pitchFamily="18" charset="0"/>
                        </a:rPr>
                        <a:t>▲ Strong recovery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5000">
                <a:tc>
                  <a:txBody>
                    <a:bodyPr/>
                    <a:lstStyle/>
                    <a:p>
                      <a:pPr algn="l"/>
                      <a:r>
                        <a:rPr sz="14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PBT (₹ Cr)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38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15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51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1" dirty="0">
                          <a:solidFill>
                            <a:srgbClr val="1B5E4A"/>
                          </a:solidFill>
                          <a:latin typeface="Cambria" panose="02040503050406030204" pitchFamily="18" charset="0"/>
                        </a:rPr>
                        <a:t>▲ Highest yet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5000">
                <a:tc>
                  <a:txBody>
                    <a:bodyPr/>
                    <a:lstStyle/>
                    <a:p>
                      <a:pPr algn="l"/>
                      <a:r>
                        <a:rPr sz="14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PAT (₹ Cr)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27.79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11.04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37.90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1" dirty="0">
                          <a:solidFill>
                            <a:srgbClr val="1B5E4A"/>
                          </a:solidFill>
                          <a:latin typeface="Cambria" panose="02040503050406030204" pitchFamily="18" charset="0"/>
                        </a:rPr>
                        <a:t>▲ Highest yet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5000">
                <a:tc>
                  <a:txBody>
                    <a:bodyPr/>
                    <a:lstStyle/>
                    <a:p>
                      <a:pPr algn="l"/>
                      <a:r>
                        <a:rPr sz="14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Net Worth (₹ Cr)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59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70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110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1" dirty="0">
                          <a:solidFill>
                            <a:srgbClr val="1B5E4A"/>
                          </a:solidFill>
                          <a:latin typeface="Cambria" panose="02040503050406030204" pitchFamily="18" charset="0"/>
                        </a:rPr>
                        <a:t>▲ Consistent growth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Capital Efficiency &amp; Financial Discipline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Prudent allocation  |  Stable leverage  |  Earnings-led growth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207008"/>
            <a:ext cx="3520440" cy="1536192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3504" y="13350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</a:rPr>
              <a:t>💰</a:t>
            </a: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24128" y="1344168"/>
            <a:ext cx="2807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Asset-Light Approach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3504" y="1700784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3504" y="1792224"/>
            <a:ext cx="32278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Real Estate growth driven through Development Agreements — minimising upfront capital. Solar EPC is working-capital-intensive, not fixed-asset-heavy — capital is deployed project-by-project and recovered within execution cycles.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160520" y="1207008"/>
            <a:ext cx="3520440" cy="1536192"/>
          </a:xfrm>
          <a:prstGeom prst="roundRect">
            <a:avLst>
              <a:gd name="adj" fmla="val 4762"/>
            </a:avLst>
          </a:prstGeom>
          <a:solidFill>
            <a:srgbClr val="EEF3FB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306824" y="13350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</a:rPr>
              <a:t>📊</a:t>
            </a: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727448" y="1344168"/>
            <a:ext cx="2807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Earnings-Led Net Worth Growth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306824" y="1700784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306824" y="1792224"/>
            <a:ext cx="32278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Net worth grew from ₹59 Cr (FY24) to ₹110 Cr (FY26) — driven by retained earnings, not equity dilution.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863840" y="1207008"/>
            <a:ext cx="3520440" cy="1536192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010144" y="13350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</a:rPr>
              <a:t>🏦</a:t>
            </a: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430768" y="1344168"/>
            <a:ext cx="2807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Debt Servicing Record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010144" y="1700784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010144" y="1792224"/>
            <a:ext cx="32278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No default on any borrowing facility since inception. All covenant obligations met. Lender relationships maintained transparently.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57200" y="2852928"/>
            <a:ext cx="3520440" cy="1536192"/>
          </a:xfrm>
          <a:prstGeom prst="roundRect">
            <a:avLst>
              <a:gd name="adj" fmla="val 4762"/>
            </a:avLst>
          </a:prstGeom>
          <a:solidFill>
            <a:srgbClr val="EEF3FB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3504" y="298094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</a:rPr>
              <a:t>🔄</a:t>
            </a: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024128" y="2990088"/>
            <a:ext cx="2807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Milestone-Based Collections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3504" y="3346704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03504" y="3438144"/>
            <a:ext cx="32278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Revenue recognition and billing linked to project milestones — reduces revenue volatility and aligns cash inflows with delivery.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160520" y="2852928"/>
            <a:ext cx="3520440" cy="1536192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306824" y="298094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</a:rPr>
              <a:t>🏛️</a:t>
            </a: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727448" y="2990088"/>
            <a:ext cx="2807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Treasury Discipline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306824" y="3346704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306824" y="3438144"/>
            <a:ext cx="32278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Operating cash controls, surplus deployment framework and real-time treasury visibility maintained across all Group entities.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863840" y="2852928"/>
            <a:ext cx="3520440" cy="1536192"/>
          </a:xfrm>
          <a:prstGeom prst="roundRect">
            <a:avLst>
              <a:gd name="adj" fmla="val 4762"/>
            </a:avLst>
          </a:prstGeom>
          <a:solidFill>
            <a:srgbClr val="EEF3FB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010144" y="298094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</a:rPr>
              <a:t>⚖️</a:t>
            </a: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430768" y="2990088"/>
            <a:ext cx="2807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Disciplined Capital Deployment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8010144" y="3346704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010144" y="3438144"/>
            <a:ext cx="32278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Capital deployed only against execution-ready projects with defined cash flow visibility — scale is never pursued at the cost of returns or balance sheet discipline.</a:t>
            </a:r>
            <a:endParaRPr lang="en-US" sz="105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Segment Performance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FY26  |  Before inter-segment eliminations  |  INR Crore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2214168"/>
            <a:ext cx="5394960" cy="2400000"/>
          </a:xfrm>
          <a:prstGeom prst="roundRect">
            <a:avLst>
              <a:gd name="adj" fmla="val 1455"/>
            </a:avLst>
          </a:prstGeom>
          <a:solidFill>
            <a:srgbClr val="EEF3FB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21792" y="2378760"/>
            <a:ext cx="1645920" cy="246888"/>
          </a:xfrm>
          <a:prstGeom prst="roundRect">
            <a:avLst>
              <a:gd name="adj" fmla="val 14815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21792" y="2378760"/>
            <a:ext cx="1645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REAL ESTATE</a:t>
            </a:r>
            <a:endParaRPr lang="en-US" sz="800" dirty="0">
              <a:latin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13232" y="2750000"/>
            <a:ext cx="484632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Flagship SMP/TOD commercial project — construction advanced to 9th floor (Buildings C, D &amp; E)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~62% of consolidated revenue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Residential pipeline advancing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291072" y="2214168"/>
            <a:ext cx="5394960" cy="2400000"/>
          </a:xfrm>
          <a:prstGeom prst="roundRect">
            <a:avLst>
              <a:gd name="adj" fmla="val 1455"/>
            </a:avLst>
          </a:prstGeom>
          <a:solidFill>
            <a:srgbClr val="EBF5E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455664" y="2378760"/>
            <a:ext cx="1737360" cy="246888"/>
          </a:xfrm>
          <a:prstGeom prst="roundRect">
            <a:avLst>
              <a:gd name="adj" fmla="val 14815"/>
            </a:avLst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455664" y="2378760"/>
            <a:ext cx="1737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SOLAR EPC — SNER</a:t>
            </a:r>
            <a:endParaRPr lang="en-US" sz="800" dirty="0">
              <a:latin typeface="Cambria" panose="020405030504060302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565392" y="2750000"/>
            <a:ext cx="484632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First full year of operational scale-up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~38% of consolidated revenue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Recurring PPA-linked revenue</a:t>
            </a:r>
            <a:endParaRPr lang="en-US" sz="1150" dirty="0">
              <a:latin typeface="Cambria" panose="02040503050406030204" pitchFamily="18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457200" y="1207008"/>
          <a:ext cx="11247120" cy="87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2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2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23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0000">
                <a:tc>
                  <a:txBody>
                    <a:bodyPr/>
                    <a:lstStyle/>
                    <a:p>
                      <a:pPr algn="l"/>
                      <a:r>
                        <a:rPr sz="1300" b="1" dirty="0">
                          <a:solidFill>
                            <a:srgbClr val="FFFFFF"/>
                          </a:solidFill>
                          <a:latin typeface="Cambria"/>
                        </a:rPr>
                        <a:t>Segment</a:t>
                      </a:r>
                    </a:p>
                  </a:txBody>
                  <a:tcPr marL="137160" marR="137160" marT="36576" marB="36576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mbria"/>
                        </a:rPr>
                        <a:t>Revenue</a:t>
                      </a:r>
                    </a:p>
                  </a:txBody>
                  <a:tcPr marL="137160" marR="137160" marT="36576" marB="36576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mbria"/>
                        </a:rPr>
                        <a:t>PBT</a:t>
                      </a:r>
                    </a:p>
                  </a:txBody>
                  <a:tcPr marL="137160" marR="137160" marT="36576" marB="36576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mbria"/>
                        </a:rPr>
                        <a:t>Margin</a:t>
                      </a:r>
                    </a:p>
                  </a:txBody>
                  <a:tcPr marL="137160" marR="137160" marT="36576" marB="36576" anchor="ctr"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000">
                <a:tc>
                  <a:txBody>
                    <a:bodyPr/>
                    <a:lstStyle/>
                    <a:p>
                      <a:pPr algn="l"/>
                      <a:r>
                        <a:rPr sz="1300" b="1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Real Estate</a:t>
                      </a:r>
                    </a:p>
                  </a:txBody>
                  <a:tcPr marL="137160" marR="13716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₹89.29 Cr</a:t>
                      </a:r>
                    </a:p>
                  </a:txBody>
                  <a:tcPr marL="137160" marR="13716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₹41.15 Cr</a:t>
                      </a:r>
                    </a:p>
                  </a:txBody>
                  <a:tcPr marL="137160" marR="13716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1B5E4A"/>
                          </a:solidFill>
                          <a:latin typeface="Cambria" panose="02040503050406030204" pitchFamily="18" charset="0"/>
                        </a:rPr>
                        <a:t>~46%</a:t>
                      </a:r>
                    </a:p>
                  </a:txBody>
                  <a:tcPr marL="137160" marR="137160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000">
                <a:tc>
                  <a:txBody>
                    <a:bodyPr/>
                    <a:lstStyle/>
                    <a:p>
                      <a:pPr algn="l"/>
                      <a:r>
                        <a:rPr sz="1300" b="1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Solar EPC — SNER</a:t>
                      </a:r>
                    </a:p>
                  </a:txBody>
                  <a:tcPr marL="137160" marR="137160" marT="36576" marB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₹54.49 Cr</a:t>
                      </a:r>
                    </a:p>
                  </a:txBody>
                  <a:tcPr marL="137160" marR="137160" marT="36576" marB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₹10.46 Cr</a:t>
                      </a:r>
                    </a:p>
                  </a:txBody>
                  <a:tcPr marL="137160" marR="137160" marT="36576" marB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1B5E4A"/>
                          </a:solidFill>
                          <a:latin typeface="Cambria" panose="02040503050406030204" pitchFamily="18" charset="0"/>
                        </a:rPr>
                        <a:t>~19%</a:t>
                      </a:r>
                    </a:p>
                  </a:txBody>
                  <a:tcPr marL="137160" marR="137160" marT="36576" marB="36576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Suratwala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Mark Plazzo — SMP/TOD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Flagship Commercial Asset  |  Active Monetisation &amp; Execution  |  Hinjewadi, Pune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234440"/>
            <a:ext cx="11247120" cy="85000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21792" y="1362456"/>
            <a:ext cx="10915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Flagship Asset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21792" y="1673352"/>
            <a:ext cx="10915656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21792" y="1764792"/>
            <a:ext cx="10915656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Flagship commercial development of the Group, anchoring the Real Estate platform and demonstrating delivery capability.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57200" y="6446520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Demonstrates the Group's established commercial development, monetisation and execution capability.</a:t>
            </a:r>
            <a:endParaRPr lang="en-US" sz="950" dirty="0">
              <a:latin typeface="Cambria" panose="02040503050406030204" pitchFamily="18" charset="0"/>
            </a:endParaRP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568519"/>
              </p:ext>
            </p:extLst>
          </p:nvPr>
        </p:nvGraphicFramePr>
        <p:xfrm>
          <a:off x="457200" y="4230000"/>
          <a:ext cx="11247120" cy="175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1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35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000">
                <a:tc>
                  <a:txBody>
                    <a:bodyPr/>
                    <a:lstStyle/>
                    <a:p>
                      <a:pPr algn="l"/>
                      <a:r>
                        <a:rPr sz="1200" b="1" i="0" dirty="0">
                          <a:solidFill>
                            <a:srgbClr val="FFFFFF"/>
                          </a:solidFill>
                          <a:latin typeface="Cambria"/>
                        </a:rPr>
                        <a:t>Advantage</a:t>
                      </a:r>
                    </a:p>
                  </a:txBody>
                  <a:tcPr marL="137160" marR="137160" marT="36576" marB="36576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>
                          <a:solidFill>
                            <a:srgbClr val="FFFFFF"/>
                          </a:solidFill>
                          <a:latin typeface="Cambria"/>
                        </a:rPr>
                        <a:t>Why It Matters</a:t>
                      </a:r>
                    </a:p>
                  </a:txBody>
                  <a:tcPr marL="137160" marR="137160" marT="36576" marB="36576" anchor="ctr"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000">
                <a:tc>
                  <a:txBody>
                    <a:bodyPr/>
                    <a:lstStyle/>
                    <a:p>
                      <a:pPr algn="l"/>
                      <a:r>
                        <a:rPr sz="11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Metro Station</a:t>
                      </a:r>
                    </a:p>
                  </a:txBody>
                  <a:tcPr marL="137160" marR="13716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Walkable connectivity</a:t>
                      </a:r>
                    </a:p>
                  </a:txBody>
                  <a:tcPr marL="137160" marR="137160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000">
                <a:tc>
                  <a:txBody>
                    <a:bodyPr/>
                    <a:lstStyle/>
                    <a:p>
                      <a:pPr algn="l"/>
                      <a:r>
                        <a:rPr sz="11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IT Corridor</a:t>
                      </a:r>
                    </a:p>
                  </a:txBody>
                  <a:tcPr marL="137160" marR="137160" marT="36576" marB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Tenant demand</a:t>
                      </a:r>
                    </a:p>
                  </a:txBody>
                  <a:tcPr marL="137160" marR="137160" marT="36576" marB="36576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000">
                <a:tc>
                  <a:txBody>
                    <a:bodyPr/>
                    <a:lstStyle/>
                    <a:p>
                      <a:pPr algn="l"/>
                      <a:r>
                        <a:rPr sz="11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Mumbai Expressway</a:t>
                      </a:r>
                    </a:p>
                  </a:txBody>
                  <a:tcPr marL="137160" marR="13716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1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Easy</a:t>
                      </a:r>
                      <a:r>
                        <a:rPr sz="11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 connectivity</a:t>
                      </a:r>
                      <a:r>
                        <a:rPr lang="en-IN" sz="11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 to Mumbai</a:t>
                      </a:r>
                      <a:endParaRPr sz="1100" b="0" i="0" dirty="0">
                        <a:solidFill>
                          <a:srgbClr val="1F2937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137160" marR="137160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000">
                <a:tc>
                  <a:txBody>
                    <a:bodyPr/>
                    <a:lstStyle/>
                    <a:p>
                      <a:pPr algn="l"/>
                      <a:r>
                        <a:rPr sz="11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UDCPR</a:t>
                      </a:r>
                    </a:p>
                  </a:txBody>
                  <a:tcPr marL="137160" marR="137160" marT="36576" marB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</a:rPr>
                        <a:t>Additional value potential</a:t>
                      </a:r>
                    </a:p>
                  </a:txBody>
                  <a:tcPr marL="137160" marR="137160" marT="36576" marB="36576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203198"/>
              </p:ext>
            </p:extLst>
          </p:nvPr>
        </p:nvGraphicFramePr>
        <p:xfrm>
          <a:off x="457200" y="2237883"/>
          <a:ext cx="11247120" cy="190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2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2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23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0000">
                <a:tc>
                  <a:txBody>
                    <a:bodyPr/>
                    <a:lstStyle/>
                    <a:p>
                      <a:pPr algn="l"/>
                      <a:r>
                        <a:rPr sz="1250" b="1" i="0" dirty="0">
                          <a:solidFill>
                            <a:srgbClr val="FFFFFF"/>
                          </a:solidFill>
                          <a:latin typeface="Cambria"/>
                        </a:rPr>
                        <a:t>Inventory Category</a:t>
                      </a:r>
                    </a:p>
                  </a:txBody>
                  <a:tcPr marT="36576" marB="36576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 i="0">
                          <a:solidFill>
                            <a:srgbClr val="FFFFFF"/>
                          </a:solidFill>
                          <a:latin typeface="Cambria"/>
                        </a:rPr>
                        <a:t>Area (Sq.Ft)</a:t>
                      </a:r>
                    </a:p>
                  </a:txBody>
                  <a:tcPr marT="36576" marB="36576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 i="0" dirty="0">
                          <a:solidFill>
                            <a:srgbClr val="FFFFFF"/>
                          </a:solidFill>
                          <a:latin typeface="Cambria"/>
                        </a:rPr>
                        <a:t>Revenue </a:t>
                      </a:r>
                      <a:r>
                        <a:rPr sz="1250" b="1" i="0" dirty="0" err="1">
                          <a:solidFill>
                            <a:srgbClr val="FFFFFF"/>
                          </a:solidFill>
                          <a:latin typeface="Cambria"/>
                        </a:rPr>
                        <a:t>Recognised</a:t>
                      </a:r>
                      <a:endParaRPr sz="1250" b="1" i="0" dirty="0">
                        <a:solidFill>
                          <a:srgbClr val="FFFFFF"/>
                        </a:solidFill>
                        <a:latin typeface="Cambria"/>
                      </a:endParaRPr>
                    </a:p>
                  </a:txBody>
                  <a:tcPr marT="36576" marB="36576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 i="0" dirty="0">
                          <a:solidFill>
                            <a:srgbClr val="FFFFFF"/>
                          </a:solidFill>
                          <a:latin typeface="Cambria"/>
                        </a:rPr>
                        <a:t>Revenue Pending</a:t>
                      </a:r>
                      <a:r>
                        <a:rPr lang="en-IN" sz="1250" b="1" i="0" dirty="0">
                          <a:solidFill>
                            <a:srgbClr val="FFFFFF"/>
                          </a:solidFill>
                          <a:latin typeface="Cambria"/>
                        </a:rPr>
                        <a:t> (projected)*</a:t>
                      </a:r>
                      <a:endParaRPr sz="1250" b="1" i="0" dirty="0">
                        <a:solidFill>
                          <a:srgbClr val="FFFFFF"/>
                        </a:solidFill>
                        <a:latin typeface="Cambria"/>
                      </a:endParaRPr>
                    </a:p>
                  </a:txBody>
                  <a:tcPr marT="36576" marB="36576" anchor="ctr"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500">
                <a:tc>
                  <a:txBody>
                    <a:bodyPr/>
                    <a:lstStyle/>
                    <a:p>
                      <a:pPr algn="l"/>
                      <a:r>
                        <a:rPr sz="12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Sold</a:t>
                      </a:r>
                      <a:r>
                        <a:rPr lang="en-IN" sz="12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 (Carpet Area)</a:t>
                      </a:r>
                      <a:endParaRPr sz="1200" b="1" i="0" dirty="0">
                        <a:solidFill>
                          <a:srgbClr val="1B2A4A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i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1,42,626</a:t>
                      </a:r>
                      <a:endParaRPr sz="1200" b="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i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~ 86</a:t>
                      </a:r>
                      <a:endParaRPr sz="1200" b="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~ 108</a:t>
                      </a:r>
                      <a:endParaRPr sz="1200" b="0" i="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500">
                <a:tc>
                  <a:txBody>
                    <a:bodyPr/>
                    <a:lstStyle/>
                    <a:p>
                      <a:pPr algn="l"/>
                      <a:r>
                        <a:rPr sz="12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Available for Sale (Unsold)</a:t>
                      </a:r>
                      <a:r>
                        <a:rPr lang="en-IN" sz="12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 (Carpet Area)</a:t>
                      </a:r>
                      <a:endParaRPr sz="1200" b="1" i="0" dirty="0">
                        <a:solidFill>
                          <a:srgbClr val="1B2A4A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i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~ 27,256</a:t>
                      </a:r>
                      <a:endParaRPr sz="1200" b="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—</a:t>
                      </a:r>
                    </a:p>
                  </a:txBody>
                  <a:tcPr marT="36576" marB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i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~ 37*</a:t>
                      </a:r>
                      <a:endParaRPr sz="1200" b="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500">
                <a:tc>
                  <a:txBody>
                    <a:bodyPr/>
                    <a:lstStyle/>
                    <a:p>
                      <a:pPr algn="l"/>
                      <a:r>
                        <a:rPr sz="12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Future Saleable Area</a:t>
                      </a:r>
                      <a:r>
                        <a:rPr lang="en-IN" sz="12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</a:rPr>
                        <a:t> (Carpet Area)</a:t>
                      </a:r>
                      <a:endParaRPr sz="1200" b="1" i="0" dirty="0">
                        <a:solidFill>
                          <a:srgbClr val="1B2A4A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i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~ 2,08,209*</a:t>
                      </a:r>
                      <a:endParaRPr sz="1200" b="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—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i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~ 281*</a:t>
                      </a:r>
                      <a:endParaRPr sz="1200" b="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500">
                <a:tc>
                  <a:txBody>
                    <a:bodyPr/>
                    <a:lstStyle/>
                    <a:p>
                      <a:pPr algn="l"/>
                      <a:r>
                        <a:rPr sz="1200" b="1" i="0" dirty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</a:rPr>
                        <a:t>Total SMP Invent</a:t>
                      </a:r>
                      <a:r>
                        <a:rPr sz="1200" b="1" i="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</a:rPr>
                        <a:t>ory</a:t>
                      </a:r>
                      <a:r>
                        <a:rPr lang="en-IN" sz="1200" b="1" i="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</a:rPr>
                        <a:t> (Carpet Area)</a:t>
                      </a:r>
                      <a:endParaRPr sz="1200" b="1" i="0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i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</a:rPr>
                        <a:t>~3,78,091</a:t>
                      </a:r>
                      <a:endParaRPr sz="1200" b="1" i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i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</a:rPr>
                        <a:t>~ 86</a:t>
                      </a:r>
                      <a:endParaRPr sz="1200" b="1" i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i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</a:rPr>
                        <a:t>~ 426*</a:t>
                      </a:r>
                      <a:endParaRPr sz="1200" b="1" i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T="36576" marB="36576" anchor="ctr"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 27">
            <a:extLst>
              <a:ext uri="{FF2B5EF4-FFF2-40B4-BE49-F238E27FC236}">
                <a16:creationId xmlns:a16="http://schemas.microsoft.com/office/drawing/2014/main" id="{4397E1A8-AB47-990C-4F15-20EB67B77E6D}"/>
              </a:ext>
            </a:extLst>
          </p:cNvPr>
          <p:cNvSpPr/>
          <p:nvPr/>
        </p:nvSpPr>
        <p:spPr>
          <a:xfrm>
            <a:off x="472440" y="6089904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latin typeface="Cambria" panose="02040503050406030204" pitchFamily="18" charset="0"/>
              </a:rPr>
              <a:t>*Subject to receipt of approvals, project execution and prevailing market conditions; not a committed or contracted revenue figure.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Residential Development Portfolio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Expanding into premium residential segment  |  Pune growth corridors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207008"/>
            <a:ext cx="5394960" cy="5029200"/>
          </a:xfrm>
          <a:prstGeom prst="roundRect">
            <a:avLst>
              <a:gd name="adj" fmla="val 1455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21792" y="1371600"/>
            <a:ext cx="1737360" cy="246888"/>
          </a:xfrm>
          <a:prstGeom prst="roundRect">
            <a:avLst>
              <a:gd name="adj" fmla="val 14815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21792" y="1371600"/>
            <a:ext cx="1737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PRABHAT ROAD</a:t>
            </a:r>
            <a:endParaRPr lang="en-US" sz="800" dirty="0">
              <a:latin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2487168" y="1371600"/>
            <a:ext cx="1737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Building Sanction Received</a:t>
            </a:r>
            <a:endParaRPr lang="en-US" sz="800" dirty="0">
              <a:latin typeface="Cambria" panose="020405030504060302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21792" y="1828800"/>
            <a:ext cx="50292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Ultra-premium residential development in one of Pune's most sought-after and well-connected micro-markets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IN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Expected revenue potential - ~110 crore</a:t>
            </a:r>
            <a:endParaRPr lang="en-US" sz="1200" dirty="0">
              <a:solidFill>
                <a:srgbClr val="1F2937"/>
              </a:solidFill>
              <a:latin typeface="Cambria" pitchFamily="34" charset="0"/>
              <a:ea typeface="Cambria" panose="02040503050406030204" pitchFamily="18" charset="0"/>
              <a:cs typeface="Calibri" pitchFamily="34" charset="-12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Building sanction received from PMC — project execution in progress</a:t>
            </a:r>
            <a:endParaRPr lang="en-US" sz="120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Strategic entry into Pune's ultra-luxury residential segment — well-connected to JM Road, FC Road, Baner, Aundh, key educational institutions, healthcare infrastructure and the proposed metro corridor</a:t>
            </a:r>
            <a:endParaRPr lang="en-US" sz="120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Expected to strengthen the Group’s premium residential development portfolio</a:t>
            </a:r>
            <a:endParaRPr lang="en-US" sz="120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Enhances future development visibility within the Pune market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91072" y="1207008"/>
            <a:ext cx="5394960" cy="5029200"/>
          </a:xfrm>
          <a:prstGeom prst="roundRect">
            <a:avLst>
              <a:gd name="adj" fmla="val 1455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455664" y="1371600"/>
            <a:ext cx="1737360" cy="246888"/>
          </a:xfrm>
          <a:prstGeom prst="roundRect">
            <a:avLst>
              <a:gd name="adj" fmla="val 14815"/>
            </a:avLst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455664" y="1371600"/>
            <a:ext cx="1737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KASAR AMBOLI</a:t>
            </a:r>
            <a:endParaRPr lang="en-US" sz="800" dirty="0">
              <a:latin typeface="Cambria" panose="020405030504060302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321040" y="1371600"/>
            <a:ext cx="1737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Pre-Launch</a:t>
            </a:r>
            <a:endParaRPr lang="en-US" sz="800" dirty="0">
              <a:latin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455664" y="1828800"/>
            <a:ext cx="50292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Environmental clearance received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IN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Built Area of ~ 80,885 Sq. Meters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Total Cost of the Project – ~ 335 crore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Villa development project within Pune growth corridor</a:t>
            </a:r>
            <a:endParaRPr lang="en-US" sz="120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Expands residential footprint of the Group</a:t>
            </a:r>
            <a:endParaRPr lang="en-US" sz="120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Positioned to capture demand in emerging Pune residential zones — villa lifestyle development with resort-style features and amenities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57200" y="6455664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Together, these projects complement the commercial real estate platform and broaden the Group's future development opportunities.</a:t>
            </a:r>
            <a:endParaRPr lang="en-US" sz="95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Solar EPC &amp; Renewable Energy — SNER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Green &amp; Sustainable Alpha  |  FY26: First full year of operational scale-up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11480" y="1170432"/>
            <a:ext cx="2788920" cy="1188720"/>
          </a:xfrm>
          <a:prstGeom prst="roundRect">
            <a:avLst>
              <a:gd name="adj" fmla="val 6154"/>
            </a:avLst>
          </a:prstGeom>
          <a:solidFill>
            <a:srgbClr val="EBF5E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2920" y="1243584"/>
            <a:ext cx="260604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₹54.49 Cr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" y="1812341"/>
            <a:ext cx="260604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Revenue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2920" y="2121408"/>
            <a:ext cx="2606040" cy="213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FY26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337560" y="1170432"/>
            <a:ext cx="2788920" cy="1188720"/>
          </a:xfrm>
          <a:prstGeom prst="roundRect">
            <a:avLst>
              <a:gd name="adj" fmla="val 6154"/>
            </a:avLst>
          </a:prstGeom>
          <a:solidFill>
            <a:srgbClr val="EBF5E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429000" y="1243584"/>
            <a:ext cx="260604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₹10.46 Cr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429000" y="1812341"/>
            <a:ext cx="260604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PBT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429000" y="2121408"/>
            <a:ext cx="2606040" cy="213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FY26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263640" y="1170432"/>
            <a:ext cx="2788920" cy="1188720"/>
          </a:xfrm>
          <a:prstGeom prst="roundRect">
            <a:avLst>
              <a:gd name="adj" fmla="val 6154"/>
            </a:avLst>
          </a:prstGeom>
          <a:solidFill>
            <a:srgbClr val="EBF5E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355080" y="1243584"/>
            <a:ext cx="260604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~₹100 Cr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355080" y="1812341"/>
            <a:ext cx="260604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Projects Under Execution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355080" y="2121408"/>
            <a:ext cx="2606040" cy="213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Awarded EPC + PPA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89720" y="1170432"/>
            <a:ext cx="2788920" cy="1188720"/>
          </a:xfrm>
          <a:prstGeom prst="roundRect">
            <a:avLst>
              <a:gd name="adj" fmla="val 6154"/>
            </a:avLst>
          </a:prstGeom>
          <a:solidFill>
            <a:srgbClr val="EBF5E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281160" y="1243584"/>
            <a:ext cx="260604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~19%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281160" y="1812341"/>
            <a:ext cx="260604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PBT Margin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281160" y="2121408"/>
            <a:ext cx="2606040" cy="213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FY26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11480" y="2523744"/>
            <a:ext cx="5577840" cy="3675888"/>
          </a:xfrm>
          <a:prstGeom prst="roundRect">
            <a:avLst>
              <a:gd name="adj" fmla="val 1990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76072" y="265176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Commercial Engine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76072" y="3063240"/>
            <a:ext cx="521208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Solar EPC is working-capital-intensive, not asset-heavy — faster execution cycle than Real Estate with milestone-linked cash flows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Captive and distributed solar — serves commercial and industrial clients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Long-term PPAs — recurring monthly income from operating assets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Asset-light model — working capital-driven, not fixed-asset-heavy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~₹100 Cr of awarded projects under execution as of FY26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153912" y="2523744"/>
            <a:ext cx="5577840" cy="3675888"/>
          </a:xfrm>
          <a:prstGeom prst="roundRect">
            <a:avLst>
              <a:gd name="adj" fmla="val 1990"/>
            </a:avLst>
          </a:prstGeom>
          <a:solidFill>
            <a:srgbClr val="EBF5E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318504" y="265176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</a:rPr>
              <a:t>Twin Engine Growth Platform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18504" y="3063240"/>
            <a:ext cx="521208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Renewable Energy now represents a meaningful second operating platform alongside Real Estate — SNER provides additional source of revenue and earnings to the Group's consolidated profile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PPA-linked recurring income provides stable, predictable cash flow streams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Solar EPC projects generally execute faster than Real Estate developments, creating an additional operating engine for the Group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Renewable Energy provides an additional execution cycle alongside Real Estate, reducing dependence on a single operating platform</a:t>
            </a:r>
            <a:endParaRPr lang="en-US" sz="1150" dirty="0">
              <a:latin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SNER expands the Group’s execution capability beyond traditional real estate development.</a:t>
            </a:r>
            <a:endParaRPr lang="en-US" sz="115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Strategic Assets, Land Bank &amp; Development Base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Foundation for long-term growth  |  Tangible asset visibility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261872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EEF3FB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3504" y="1408176"/>
            <a:ext cx="310896" cy="310896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3504" y="14081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1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5840" y="1408176"/>
            <a:ext cx="28254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Commercial Platform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3504" y="1755648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03504" y="1847088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SMP/TOD — delivered, monetised and executing. Established development capability with ongoing revenue visibility.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160520" y="1261872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EEF3FB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06824" y="1408176"/>
            <a:ext cx="310896" cy="310896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306824" y="14081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2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709160" y="1408176"/>
            <a:ext cx="28254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Residential Pipeline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306824" y="1755648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306824" y="1847088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Prabhat Road (building sanction received) and Kasar Amboli (pre-launch villa project, EC received).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863840" y="1261872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EEF3FB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010144" y="1408176"/>
            <a:ext cx="310896" cy="310896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010144" y="14081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3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412480" y="1408176"/>
            <a:ext cx="28254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Strategic Land Bank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010144" y="1755648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010144" y="1847088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Approximately 180 acres accumulated over multiple years prior to and since listing, through a combination of direct ownership and Development Agreements — securing land rights at low holding cost without large debt-funded purchases. Provides significant long-term development potential.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57200" y="2871216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EBF5E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3504" y="3017520"/>
            <a:ext cx="310896" cy="310896"/>
          </a:xfrm>
          <a:prstGeom prst="ellipse">
            <a:avLst/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03504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4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005840" y="3017520"/>
            <a:ext cx="28254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Solar EPC Capability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03504" y="3364992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03504" y="3456432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~₹100 Cr of awarded EPC and PPA projects under execution through SNER. Recurring PPA income from operating assets.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160520" y="2871216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EBF5E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306824" y="3017520"/>
            <a:ext cx="310896" cy="310896"/>
          </a:xfrm>
          <a:prstGeom prst="ellipse">
            <a:avLst/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306824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5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709160" y="3017520"/>
            <a:ext cx="28254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PPA-Linked Income Assets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4306824" y="3364992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4306824" y="3456432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Operating solar assets generating recurring monthly cash flows under long-term PPAs — predictable, stable and recurring.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863840" y="2871216"/>
            <a:ext cx="3520440" cy="1481328"/>
          </a:xfrm>
          <a:prstGeom prst="roundRect">
            <a:avLst>
              <a:gd name="adj" fmla="val 4938"/>
            </a:avLst>
          </a:prstGeom>
          <a:solidFill>
            <a:srgbClr val="EBF5E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8010144" y="3017520"/>
            <a:ext cx="310896" cy="310896"/>
          </a:xfrm>
          <a:prstGeom prst="ellipse">
            <a:avLst/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010144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6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8412480" y="3017520"/>
            <a:ext cx="28254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Twin-engine Platform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8010144" y="3364992"/>
            <a:ext cx="3227832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010144" y="3456432"/>
            <a:ext cx="3227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Two active operating platforms — Real Estate and Renewable Energy — providing complementary revenue streams, complementary growth cycles and long-term value creation.</a:t>
            </a:r>
            <a:endParaRPr lang="en-US" sz="105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Governance, Leadership &amp; Management Team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Governance and institutionalisation</a:t>
            </a:r>
            <a:endParaRPr lang="en-US" sz="10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5486400" cy="5074920"/>
          </a:xfrm>
          <a:prstGeom prst="roundRect">
            <a:avLst>
              <a:gd name="adj" fmla="val 1441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FY26 Governance Achievements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21792" y="171907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6B5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✓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32688" y="17190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Treasury Visibility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2816352" y="171907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Real-time cash position tracking and surplus deployment controls implemented.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21792" y="24140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6B5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✓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32688" y="241401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Payment Governance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816352" y="2414016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Structured approval and certification framework across all entities.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21792" y="310896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6B5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✓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32688" y="31089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IFC Documentation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816352" y="310896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Internal financial controls documented and tested for audit readiness.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21792" y="38039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6B5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✓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932688" y="380390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RPT Framework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816352" y="380390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Related party transaction governance formalised under Companies Act and SEBI LODR.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21792" y="449884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6B5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✓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32688" y="44988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Audit Opinion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816352" y="449884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Unmodified opinion on standalone and consolidated financials for FY26.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108192" y="1143000"/>
            <a:ext cx="5577840" cy="5074920"/>
          </a:xfrm>
          <a:prstGeom prst="roundRect">
            <a:avLst>
              <a:gd name="adj" fmla="val 1441"/>
            </a:avLst>
          </a:prstGeom>
          <a:solidFill>
            <a:srgbClr val="EEF3FB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272784" y="1261872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&amp; Board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272784" y="1719072"/>
            <a:ext cx="521208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437376" y="1773936"/>
            <a:ext cx="4846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		Managing Director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437376" y="199339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Jatin </a:t>
            </a:r>
            <a:r>
              <a:rPr lang="en-US" sz="1150" b="1" dirty="0" err="1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Suratwala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437376" y="1993392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374151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Promoter and strategic leadership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272784" y="2468880"/>
            <a:ext cx="521208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437376" y="2523744"/>
            <a:ext cx="4846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		Chief Financial Officer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437376" y="274320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Manish Kasliwal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437376" y="27432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374151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Finance, governance and treasury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272784" y="3218688"/>
            <a:ext cx="521208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437376" y="3273552"/>
            <a:ext cx="4846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		Company Secretary &amp; Compliance Officer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437376" y="349300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Pooja Thorave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437376" y="3493008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374151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Compliance, regulatory and disclosures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457200" y="6455664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Audit Committee reviews financial reporting, IFC, RPT transactions, internal audit findings and statutory audit observations.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272784" y="4005072"/>
            <a:ext cx="5212080" cy="6888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mbria" panose="020405030504060302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37376" y="4050792"/>
            <a:ext cx="1373774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00" b="1" dirty="0">
                <a:solidFill>
                  <a:srgbClr val="9CA3AF"/>
                </a:solidFill>
                <a:latin typeface="Cambria" panose="02040503050406030204" pitchFamily="18" charset="0"/>
              </a:rPr>
              <a:t>INDEPENDENT DIRECTOR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37376" y="4233672"/>
            <a:ext cx="2712409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300" b="1" dirty="0">
                <a:solidFill>
                  <a:srgbClr val="1B2A4A"/>
                </a:solidFill>
                <a:latin typeface="Cambria"/>
              </a:rPr>
              <a:t>Mr. Pramod Jain</a:t>
            </a:r>
            <a:r>
              <a:rPr sz="1100" b="0" i="1" dirty="0">
                <a:solidFill>
                  <a:srgbClr val="6B7280"/>
                </a:solidFill>
                <a:latin typeface="Cambria" panose="02040503050406030204" pitchFamily="18" charset="0"/>
              </a:rPr>
              <a:t>   |   CA, CS, CWA, LLB, IRP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37376" y="4462272"/>
            <a:ext cx="4882896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dirty="0">
                <a:solidFill>
                  <a:srgbClr val="1F2937"/>
                </a:solidFill>
                <a:latin typeface="Cambria" panose="02040503050406030204" pitchFamily="18" charset="0"/>
              </a:rPr>
              <a:t>Financial reporting, governance, compliance &amp; RPT oversight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272784" y="4767072"/>
            <a:ext cx="5212080" cy="6888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mbria" panose="020405030504060302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437376" y="4812792"/>
            <a:ext cx="1373774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00" b="1" dirty="0">
                <a:solidFill>
                  <a:srgbClr val="9CA3AF"/>
                </a:solidFill>
                <a:latin typeface="Cambria" panose="02040503050406030204" pitchFamily="18" charset="0"/>
              </a:rPr>
              <a:t>INDEPENDENT DIRECTOR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37376" y="4995672"/>
            <a:ext cx="2689839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300" b="1" dirty="0">
                <a:solidFill>
                  <a:srgbClr val="1B2A4A"/>
                </a:solidFill>
                <a:latin typeface="Cambria"/>
              </a:rPr>
              <a:t>Ms. Priyanka Oka</a:t>
            </a:r>
            <a:r>
              <a:rPr sz="1100" b="0" i="1" dirty="0">
                <a:solidFill>
                  <a:srgbClr val="6B7280"/>
                </a:solidFill>
                <a:latin typeface="Cambria" panose="02040503050406030204" pitchFamily="18" charset="0"/>
              </a:rPr>
              <a:t>   |   Company Secretary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37376" y="5224272"/>
            <a:ext cx="4882896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dirty="0">
                <a:solidFill>
                  <a:srgbClr val="1F2937"/>
                </a:solidFill>
                <a:latin typeface="Cambria" panose="02040503050406030204" pitchFamily="18" charset="0"/>
              </a:rPr>
              <a:t>Financial reporting, governance, compliance &amp; RPT oversight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272784" y="5529072"/>
            <a:ext cx="5212080" cy="6888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mbria" panose="020405030504060302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437376" y="5574792"/>
            <a:ext cx="1373774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00" b="1" dirty="0">
                <a:solidFill>
                  <a:srgbClr val="9CA3AF"/>
                </a:solidFill>
                <a:latin typeface="Cambria" panose="02040503050406030204" pitchFamily="18" charset="0"/>
              </a:rPr>
              <a:t>INDEPENDENT DIRECTOR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37376" y="5757672"/>
            <a:ext cx="2727478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300" b="1" dirty="0">
                <a:solidFill>
                  <a:srgbClr val="1B2A4A"/>
                </a:solidFill>
                <a:latin typeface="Cambria"/>
              </a:rPr>
              <a:t>Mr. Shailesh </a:t>
            </a:r>
            <a:r>
              <a:rPr sz="1300" b="1" dirty="0" err="1">
                <a:solidFill>
                  <a:srgbClr val="1B2A4A"/>
                </a:solidFill>
                <a:latin typeface="Cambria"/>
              </a:rPr>
              <a:t>Kasegaonkar</a:t>
            </a:r>
            <a:r>
              <a:rPr sz="1100" b="0" i="1" dirty="0">
                <a:solidFill>
                  <a:srgbClr val="6B7280"/>
                </a:solidFill>
                <a:latin typeface="Cambria" panose="02040503050406030204" pitchFamily="18" charset="0"/>
              </a:rPr>
              <a:t>   |   Architect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37376" y="5986272"/>
            <a:ext cx="4882896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dirty="0">
                <a:solidFill>
                  <a:srgbClr val="1F2937"/>
                </a:solidFill>
                <a:latin typeface="Cambria" panose="02040503050406030204" pitchFamily="18" charset="0"/>
              </a:rPr>
              <a:t>Oversight of project execution and project compliance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Priorities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Current focus areas  |  No financial guidance or projections provided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234440"/>
            <a:ext cx="534924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54864" cy="135331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3504" y="1371600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32688" y="1344168"/>
            <a:ext cx="4727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Monetisation</a:t>
            </a:r>
            <a:endParaRPr lang="en-US" sz="1250" dirty="0">
              <a:latin typeface="Cambria" panose="020405030504060302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32688" y="1691640"/>
            <a:ext cx="47274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Converting executed Real Estate inventory into recognised revenue and cash flows at SMP/TOD.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355080" y="1234440"/>
            <a:ext cx="534924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5080" y="1234440"/>
            <a:ext cx="54864" cy="135331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501384" y="1371600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830568" y="1344168"/>
            <a:ext cx="4727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 Progression</a:t>
            </a:r>
            <a:endParaRPr lang="en-US" sz="1250" dirty="0">
              <a:latin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830568" y="1691640"/>
            <a:ext cx="47274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Advancing Prabhat Road and Kasar Amboli through their respective development cycles.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7200" y="2724912"/>
            <a:ext cx="534924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57200" y="2724912"/>
            <a:ext cx="54864" cy="135331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03504" y="2862072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32688" y="2834640"/>
            <a:ext cx="4727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Solar EPC Execution</a:t>
            </a:r>
            <a:endParaRPr lang="en-US" sz="1250" dirty="0">
              <a:latin typeface="Cambria" panose="020405030504060302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32688" y="3182112"/>
            <a:ext cx="47274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Executing awarded EPC projects and PPA-linked opportunities through SNER efficiently and profitably.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355080" y="2724912"/>
            <a:ext cx="534924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355080" y="2724912"/>
            <a:ext cx="54864" cy="135331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501384" y="2862072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830568" y="2834640"/>
            <a:ext cx="4727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Collections &amp; Cash Conversion</a:t>
            </a:r>
            <a:endParaRPr lang="en-US" sz="1250" dirty="0">
              <a:latin typeface="Cambria" panose="020405030504060302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830568" y="3182112"/>
            <a:ext cx="47274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Tightening collections discipline and closing the gap between billing and actual cash receipt.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57200" y="4215384"/>
            <a:ext cx="534924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57200" y="4215384"/>
            <a:ext cx="54864" cy="135331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03504" y="4352544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32688" y="4325112"/>
            <a:ext cx="4727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Governance &amp; Institutionalisation</a:t>
            </a:r>
            <a:endParaRPr lang="en-US" sz="1250" dirty="0">
              <a:latin typeface="Cambria" panose="020405030504060302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32688" y="4672584"/>
            <a:ext cx="47274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Continuing to build governance infrastructure, compliance frameworks and process controls.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355080" y="4215384"/>
            <a:ext cx="534924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355080" y="4215384"/>
            <a:ext cx="54864" cy="135331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501384" y="4352544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830568" y="4325112"/>
            <a:ext cx="4727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Long-term Value Creation</a:t>
            </a:r>
            <a:endParaRPr lang="en-US" sz="1250" dirty="0">
              <a:latin typeface="Cambria" panose="02040503050406030204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830568" y="4672584"/>
            <a:ext cx="47274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Disciplined development and monetisation of the existing land bank — deploying the ~180-acre platform through projects that generate sustainable earnings and long-term stakeholder value.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Differentiates SBGL?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is not another one-project developer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11480" y="1078992"/>
            <a:ext cx="5394960" cy="2212848"/>
          </a:xfrm>
          <a:prstGeom prst="roundRect">
            <a:avLst>
              <a:gd name="adj" fmla="val 3306"/>
            </a:avLst>
          </a:prstGeom>
          <a:solidFill>
            <a:srgbClr val="EEF3FB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76072" y="1225296"/>
            <a:ext cx="347472" cy="347472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76072" y="12252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96696" y="122529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Strategic Land Platform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76072" y="1609344"/>
            <a:ext cx="5065776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76072" y="1682496"/>
            <a:ext cx="5065776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~180 acres accumulated over more than a decade — largely before current land prices and development costs — through ownership and Development Agreements across Pune growth corridors. A land platform that would be difficult and expensive to replicate today.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961888" y="1078992"/>
            <a:ext cx="5394960" cy="2212848"/>
          </a:xfrm>
          <a:prstGeom prst="roundRect">
            <a:avLst>
              <a:gd name="adj" fmla="val 3306"/>
            </a:avLst>
          </a:prstGeom>
          <a:solidFill>
            <a:srgbClr val="F5F7FA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126480" y="1225296"/>
            <a:ext cx="347472" cy="347472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126480" y="12252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547104" y="122529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Dual-Engine Model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26480" y="1609344"/>
            <a:ext cx="5065776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126480" y="1682496"/>
            <a:ext cx="5065776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 Estate monetisation combined with Solar EPC project execution and recurring PPA income — two distinct revenue platforms with complementary cycles and risk profiles.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11480" y="3456432"/>
            <a:ext cx="5394960" cy="2212848"/>
          </a:xfrm>
          <a:prstGeom prst="roundRect">
            <a:avLst>
              <a:gd name="adj" fmla="val 3306"/>
            </a:avLst>
          </a:prstGeom>
          <a:solidFill>
            <a:srgbClr val="EBF5EF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76072" y="3602736"/>
            <a:ext cx="347472" cy="347472"/>
          </a:xfrm>
          <a:prstGeom prst="ellipse">
            <a:avLst/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76072" y="360273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96696" y="360273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Capital-Efficient Growth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76072" y="3986784"/>
            <a:ext cx="5065776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76072" y="4059936"/>
            <a:ext cx="5065776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Development Agreement-led expansion reduces upfront land acquisition requirements — earnings-led net worth growth from ₹59 Cr to ₹110 Cr (FY24–FY26) without equity dilution.</a:t>
            </a:r>
            <a:endParaRPr lang="en-US" sz="1150" dirty="0">
              <a:latin typeface="Cambria" panose="020405030504060302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961888" y="3456432"/>
            <a:ext cx="5394960" cy="2212848"/>
          </a:xfrm>
          <a:prstGeom prst="roundRect">
            <a:avLst>
              <a:gd name="adj" fmla="val 3306"/>
            </a:avLst>
          </a:prstGeom>
          <a:solidFill>
            <a:srgbClr val="F5F7FA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126480" y="3602736"/>
            <a:ext cx="347472" cy="347472"/>
          </a:xfrm>
          <a:prstGeom prst="ellipse">
            <a:avLst/>
          </a:prstGeom>
          <a:solidFill>
            <a:srgbClr val="1A6B5A"/>
          </a:solidFill>
          <a:ln w="12700">
            <a:solidFill>
              <a:srgbClr val="1A6B5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126480" y="360273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547104" y="360273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6B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Institutional Platform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126480" y="3986784"/>
            <a:ext cx="5065776" cy="18288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126480" y="4059936"/>
            <a:ext cx="5065776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Listed on BSE SME in 2020 (market cap ~₹26 Cr). Migrated to NSE &amp; BSE Main Board in 2023. FY26 Revenue ₹143 Cr | Net Worth ₹110 Cr | PAT ₹37.90 Cr — a transformation in scale, governance and institutional quality.</a:t>
            </a:r>
            <a:endParaRPr lang="en-US" sz="115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601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304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Investment Highlights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Why Suratwwala Business Group Limited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772400" y="1188720"/>
            <a:ext cx="3931920" cy="5074920"/>
          </a:xfrm>
          <a:prstGeom prst="roundRect">
            <a:avLst>
              <a:gd name="adj" fmla="val 1860"/>
            </a:avLst>
          </a:prstGeom>
          <a:solidFill>
            <a:srgbClr val="1B2A4A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863840" y="1874520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549640" y="2542032"/>
            <a:ext cx="228600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dirty="0">
              <a:latin typeface="Cambria" panose="020405030504060302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863840" y="267004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&amp; Answers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863840" y="3273552"/>
            <a:ext cx="3749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B0BEC5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Manish Kasliwal</a:t>
            </a:r>
            <a:endParaRPr lang="en-US" sz="1100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1100" dirty="0">
                <a:solidFill>
                  <a:srgbClr val="B0BEC5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Chief Financial Officer</a:t>
            </a:r>
            <a:endParaRPr lang="en-US" sz="1100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1100" dirty="0">
                <a:solidFill>
                  <a:srgbClr val="B0BEC5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Suratwwala Business Group Limited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863840" y="52578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9A84C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BSE: 543218  |  NSE: SBGLP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863840" y="5614416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9CA3AF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June 2026</a:t>
            </a:r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818120" y="5925312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8FA8C0"/>
                </a:solidFill>
                <a:latin typeface="Cambria" pitchFamily="34" charset="0"/>
                <a:ea typeface="Cambria" panose="02040503050406030204" pitchFamily="18" charset="0"/>
                <a:cs typeface="Calibri" pitchFamily="34" charset="-120"/>
              </a:rPr>
              <a:t>Manish Kasliwal  |  CFO  |  cfo@suratwwala.co.in</a:t>
            </a:r>
            <a:endParaRPr lang="en-US" sz="750" dirty="0">
              <a:latin typeface="Cambria" panose="02040503050406030204" pitchFamily="18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032781"/>
              </p:ext>
            </p:extLst>
          </p:nvPr>
        </p:nvGraphicFramePr>
        <p:xfrm>
          <a:off x="548640" y="1188720"/>
          <a:ext cx="6858000" cy="5074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6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0000">
                <a:tc>
                  <a:txBody>
                    <a:bodyPr/>
                    <a:lstStyle/>
                    <a:p>
                      <a:pPr algn="l"/>
                      <a:r>
                        <a:rPr lang="en-IN" sz="1500" b="1" i="0" dirty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SBGL Platform Snapshot</a:t>
                      </a:r>
                      <a:endParaRPr sz="1500" b="1" i="0" dirty="0">
                        <a:solidFill>
                          <a:srgbClr val="FFFFFF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37160" marR="137160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 i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Current Position</a:t>
                      </a:r>
                    </a:p>
                  </a:txBody>
                  <a:tcPr marL="137160" marR="137160" anchor="ctr"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865">
                <a:tc>
                  <a:txBody>
                    <a:bodyPr/>
                    <a:lstStyle/>
                    <a:p>
                      <a:pPr algn="l"/>
                      <a:r>
                        <a:rPr sz="1300" b="1" i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Land Platform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~180 Acres</a:t>
                      </a:r>
                      <a:r>
                        <a:rPr lang="en-IN"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(Future development potential across multiple project cycles)</a:t>
                      </a:r>
                      <a:endParaRPr sz="1300" b="0" i="0" dirty="0">
                        <a:solidFill>
                          <a:srgbClr val="1F2937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865">
                <a:tc>
                  <a:txBody>
                    <a:bodyPr/>
                    <a:lstStyle/>
                    <a:p>
                      <a:pPr algn="l"/>
                      <a:r>
                        <a:rPr sz="1300" b="1" i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Commercial Real Estate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SMP/TOD</a:t>
                      </a:r>
                      <a:r>
                        <a:rPr lang="en-IN"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(Projected Revenue ~ 426 crore*)</a:t>
                      </a:r>
                      <a:endParaRPr sz="1300" b="0" i="0" dirty="0">
                        <a:solidFill>
                          <a:srgbClr val="1F2937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865">
                <a:tc>
                  <a:txBody>
                    <a:bodyPr/>
                    <a:lstStyle/>
                    <a:p>
                      <a:pPr algn="l"/>
                      <a:r>
                        <a:rPr sz="1300" b="1" i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Residential Pipeline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Prabhat Road</a:t>
                      </a:r>
                      <a:r>
                        <a:rPr lang="en-IN"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(Projected Revenue ~ 110 crore*)</a:t>
                      </a:r>
                      <a:r>
                        <a:rPr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IN" sz="1300" b="0" i="0" dirty="0">
                        <a:solidFill>
                          <a:srgbClr val="1F2937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l"/>
                      <a:r>
                        <a:rPr sz="1300" b="0" i="0" dirty="0" err="1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Kasar</a:t>
                      </a:r>
                      <a:r>
                        <a:rPr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sz="1300" b="0" i="0" dirty="0" err="1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Amboli</a:t>
                      </a:r>
                      <a:r>
                        <a:rPr lang="en-IN"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(cost of the project ~ 335 crore*)</a:t>
                      </a:r>
                      <a:endParaRPr sz="1300" b="0" i="0" dirty="0">
                        <a:solidFill>
                          <a:srgbClr val="1F2937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865">
                <a:tc>
                  <a:txBody>
                    <a:bodyPr/>
                    <a:lstStyle/>
                    <a:p>
                      <a:pPr algn="l"/>
                      <a:r>
                        <a:rPr sz="1300" b="1" i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Renewable Energy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₹54 Cr FY26 Revenue</a:t>
                      </a:r>
                      <a:r>
                        <a:rPr lang="en-IN"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(Operating Solar &amp; EPC Platform)</a:t>
                      </a:r>
                      <a:endParaRPr sz="1300" b="0" i="0" dirty="0">
                        <a:solidFill>
                          <a:srgbClr val="1F2937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1865">
                <a:tc>
                  <a:txBody>
                    <a:bodyPr/>
                    <a:lstStyle/>
                    <a:p>
                      <a:pPr algn="l"/>
                      <a:r>
                        <a:rPr sz="1300" b="1" i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Solar Pipeline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0" i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~₹100 Cr Under Execution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865">
                <a:tc>
                  <a:txBody>
                    <a:bodyPr/>
                    <a:lstStyle/>
                    <a:p>
                      <a:pPr algn="l"/>
                      <a:r>
                        <a:rPr sz="1300" b="1" i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Net Worth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0" i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₹110 Cr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1865">
                <a:tc>
                  <a:txBody>
                    <a:bodyPr/>
                    <a:lstStyle/>
                    <a:p>
                      <a:pPr algn="l"/>
                      <a:r>
                        <a:rPr lang="en-IN" sz="1300" b="1" i="0" dirty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Listed Platform</a:t>
                      </a:r>
                      <a:endParaRPr sz="1300" b="1" i="0" dirty="0">
                        <a:solidFill>
                          <a:srgbClr val="1B2A4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0" i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NSE &amp; BSE Main Board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865">
                <a:tc>
                  <a:txBody>
                    <a:bodyPr/>
                    <a:lstStyle/>
                    <a:p>
                      <a:pPr algn="l"/>
                      <a:r>
                        <a:rPr sz="1300" b="1" i="0">
                          <a:solidFill>
                            <a:srgbClr val="1B2A4A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Management Focus</a:t>
                      </a: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0" i="0" dirty="0" err="1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Monetisation</a:t>
                      </a:r>
                      <a:r>
                        <a:rPr lang="en-IN"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</a:t>
                      </a:r>
                      <a:r>
                        <a:rPr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Cash Conversion</a:t>
                      </a:r>
                      <a:r>
                        <a:rPr lang="en-IN" sz="1300" b="0" i="0" dirty="0">
                          <a:solidFill>
                            <a:srgbClr val="1F2937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Value Creation &amp; New Acquisitions</a:t>
                      </a:r>
                      <a:endParaRPr sz="1300" b="0" i="0" dirty="0">
                        <a:solidFill>
                          <a:srgbClr val="1F2937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37160" marR="137160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8DEF7FD-F1DC-B251-9E13-3DD7F9518479}"/>
              </a:ext>
            </a:extLst>
          </p:cNvPr>
          <p:cNvSpPr txBox="1"/>
          <p:nvPr/>
        </p:nvSpPr>
        <p:spPr>
          <a:xfrm>
            <a:off x="533400" y="6364224"/>
            <a:ext cx="1129599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dirty="0">
                <a:latin typeface="Cambria" panose="02040503050406030204" pitchFamily="18" charset="0"/>
              </a:rPr>
              <a:t>*Subject to receipt of approvals, project execution and prevailing market conditions; not a committed or contracted revenue figure.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1779</TotalTime>
  <Words>2608</Words>
  <Application>Microsoft Office PowerPoint</Application>
  <PresentationFormat>Widescreen</PresentationFormat>
  <Paragraphs>549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SBGL – Samruddhi Season 3 Investor Presentation</dc:title>
  <dc:subject>PptxGenJS Presentation</dc:subject>
  <dc:creator>Manish Kasliwal – CFO, SBGL</dc:creator>
  <cp:lastModifiedBy>Manish Kasliwal</cp:lastModifiedBy>
  <cp:revision>140</cp:revision>
  <dcterms:created xsi:type="dcterms:W3CDTF">2026-06-13T04:43:53Z</dcterms:created>
  <dcterms:modified xsi:type="dcterms:W3CDTF">2026-06-19T09:49:42Z</dcterms:modified>
</cp:coreProperties>
</file>